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3"/>
  </p:notesMasterIdLst>
  <p:sldIdLst>
    <p:sldId id="256" r:id="rId5"/>
    <p:sldId id="257" r:id="rId6"/>
    <p:sldId id="258" r:id="rId7"/>
    <p:sldId id="259" r:id="rId8"/>
    <p:sldId id="264" r:id="rId9"/>
    <p:sldId id="261" r:id="rId10"/>
    <p:sldId id="262" r:id="rId11"/>
    <p:sldId id="263" r:id="rId12"/>
  </p:sldIdLst>
  <p:sldSz cx="14630400" cy="8229600"/>
  <p:notesSz cx="8229600" cy="14630400"/>
  <p:embeddedFontLst>
    <p:embeddedFont>
      <p:font typeface="Barlow" panose="00000500000000000000" pitchFamily="2" charset="0"/>
      <p:regular r:id="rId14"/>
      <p:bold r:id="rId15"/>
      <p:italic r:id="rId16"/>
      <p:boldItalic r:id="rId17"/>
    </p:embeddedFont>
    <p:embeddedFont>
      <p:font typeface="Barlow Medium" panose="00000600000000000000" pitchFamily="2" charset="0"/>
      <p:regular r:id="rId18"/>
      <p:italic r:id="rId19"/>
    </p:embeddedFont>
    <p:embeddedFont>
      <p:font typeface="Britannic Bold" panose="020B0903060703020204" pitchFamily="3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4446"/>
    <a:srgbClr val="F65F62"/>
    <a:srgbClr val="B74A4D"/>
    <a:srgbClr val="1816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5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1665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06C99-B82E-977A-D889-E73011E06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F82689-CA86-244D-5E44-1005F89067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6ADD00-3AE4-6068-A2BB-C04FDE6435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9AE513-3486-4901-A2A4-66590BF7DD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350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isquared.digital/blog/2017-10-14-go-chatbots-intr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11" Type="http://schemas.openxmlformats.org/officeDocument/2006/relationships/image" Target="../media/image18.sv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5769429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0905" y="816650"/>
            <a:ext cx="7534989" cy="26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900"/>
              </a:lnSpc>
              <a:buNone/>
            </a:pPr>
            <a:r>
              <a:rPr lang="en-US" sz="5550" dirty="0">
                <a:solidFill>
                  <a:srgbClr val="FFFFFF"/>
                </a:solidFill>
                <a:latin typeface="Britannic Bold" panose="020B0903060703020204" pitchFamily="34" charset="0"/>
                <a:ea typeface="Barlow Medium" pitchFamily="34" charset="-122"/>
                <a:cs typeface="Barlow Medium" pitchFamily="34" charset="-120"/>
              </a:rPr>
              <a:t>Intelligent Text Prediction and Analysis Engine</a:t>
            </a:r>
            <a:endParaRPr lang="en-US" sz="5550" dirty="0">
              <a:latin typeface="Britannic Bold" panose="020B0903060703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90905" y="3599543"/>
            <a:ext cx="7534989" cy="1308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6290904" y="4535729"/>
            <a:ext cx="7534989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500" b="1" dirty="0">
                <a:solidFill>
                  <a:srgbClr val="E5E0DF"/>
                </a:solidFill>
                <a:ea typeface="Barlow" pitchFamily="34" charset="-122"/>
                <a:cs typeface="Barlow" pitchFamily="34" charset="-120"/>
              </a:rPr>
              <a:t>Team Members</a:t>
            </a:r>
            <a:endParaRPr lang="en-US" sz="2500" b="1" dirty="0"/>
          </a:p>
        </p:txBody>
      </p:sp>
      <p:sp>
        <p:nvSpPr>
          <p:cNvPr id="6" name="Text 3"/>
          <p:cNvSpPr/>
          <p:nvPr/>
        </p:nvSpPr>
        <p:spPr>
          <a:xfrm>
            <a:off x="6290905" y="5234598"/>
            <a:ext cx="7534989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Font typeface="+mj-lt"/>
              <a:buAutoNum type="arabicPeriod"/>
            </a:pPr>
            <a:r>
              <a:rPr lang="en-US" sz="2200" dirty="0">
                <a:solidFill>
                  <a:srgbClr val="E5E0DF"/>
                </a:solidFill>
                <a:ea typeface="Barlow" pitchFamily="34" charset="-122"/>
                <a:cs typeface="Barlow" pitchFamily="34" charset="-120"/>
              </a:rPr>
              <a:t>J.YASWANTH-CB.SC.U4CSE23622</a:t>
            </a:r>
          </a:p>
          <a:p>
            <a:pPr marL="342900" indent="-342900">
              <a:lnSpc>
                <a:spcPts val="2850"/>
              </a:lnSpc>
              <a:buFont typeface="+mj-lt"/>
              <a:buAutoNum type="arabicPeriod"/>
            </a:pPr>
            <a:r>
              <a:rPr lang="en-US" sz="2200" dirty="0">
                <a:solidFill>
                  <a:srgbClr val="E5E0DF"/>
                </a:solidFill>
                <a:ea typeface="Barlow" pitchFamily="34" charset="-122"/>
                <a:cs typeface="Barlow" pitchFamily="34" charset="-120"/>
              </a:rPr>
              <a:t>KANISHKHAN-CB.SC.U4CSE23626</a:t>
            </a:r>
          </a:p>
          <a:p>
            <a:pPr marL="342900" indent="-342900">
              <a:lnSpc>
                <a:spcPts val="2850"/>
              </a:lnSpc>
              <a:buFont typeface="+mj-lt"/>
              <a:buAutoNum type="arabicPeriod"/>
            </a:pPr>
            <a:r>
              <a:rPr lang="en-US" sz="2200" dirty="0">
                <a:solidFill>
                  <a:srgbClr val="E5E0DF"/>
                </a:solidFill>
                <a:ea typeface="Barlow" pitchFamily="34" charset="-122"/>
                <a:cs typeface="Barlow" pitchFamily="34" charset="-120"/>
              </a:rPr>
              <a:t>N.PRAKYATH-CB.SC.U4CSE23635</a:t>
            </a:r>
          </a:p>
          <a:p>
            <a:pPr marL="342900" indent="-342900">
              <a:lnSpc>
                <a:spcPts val="2850"/>
              </a:lnSpc>
              <a:buFont typeface="+mj-lt"/>
              <a:buAutoNum type="arabicPeriod"/>
            </a:pPr>
            <a:r>
              <a:rPr lang="en-US" sz="2200" dirty="0">
                <a:solidFill>
                  <a:srgbClr val="E5E0DF"/>
                </a:solidFill>
                <a:ea typeface="Barlow" pitchFamily="34" charset="-122"/>
                <a:cs typeface="Barlow" pitchFamily="34" charset="-120"/>
              </a:rPr>
              <a:t>P.SREESHANTH-CB.SC.U4CSE23640                                                      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059715" y="5284897"/>
            <a:ext cx="7766177" cy="2104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                                                                  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290903" y="3786561"/>
            <a:ext cx="7534989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3300" b="1" dirty="0">
                <a:solidFill>
                  <a:srgbClr val="E5E0DF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Group-9</a:t>
            </a:r>
            <a:endParaRPr lang="en-US" sz="33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6848AD-0450-BDDC-3080-9DDE43831B03}"/>
              </a:ext>
            </a:extLst>
          </p:cNvPr>
          <p:cNvSpPr txBox="1"/>
          <p:nvPr/>
        </p:nvSpPr>
        <p:spPr>
          <a:xfrm>
            <a:off x="12682071" y="7763023"/>
            <a:ext cx="1872343" cy="369332"/>
          </a:xfrm>
          <a:prstGeom prst="rect">
            <a:avLst/>
          </a:prstGeom>
          <a:solidFill>
            <a:srgbClr val="181617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50437" y="678894"/>
            <a:ext cx="683168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endParaRPr lang="en-US" sz="4300" dirty="0"/>
          </a:p>
        </p:txBody>
      </p:sp>
      <p:sp>
        <p:nvSpPr>
          <p:cNvPr id="7" name="Text 4"/>
          <p:cNvSpPr/>
          <p:nvPr/>
        </p:nvSpPr>
        <p:spPr>
          <a:xfrm>
            <a:off x="6662797" y="2125742"/>
            <a:ext cx="115848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8078510" y="198179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8078510" y="2472809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8078510" y="40033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8078510" y="4494371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8" name="Text 15"/>
          <p:cNvSpPr/>
          <p:nvPr/>
        </p:nvSpPr>
        <p:spPr>
          <a:xfrm>
            <a:off x="8078510" y="602492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8078510" y="6515933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6ADC42-0C25-7E03-CF45-E435048EA498}"/>
              </a:ext>
            </a:extLst>
          </p:cNvPr>
          <p:cNvSpPr txBox="1"/>
          <p:nvPr/>
        </p:nvSpPr>
        <p:spPr>
          <a:xfrm>
            <a:off x="12787086" y="7779657"/>
            <a:ext cx="1843314" cy="370114"/>
          </a:xfrm>
          <a:prstGeom prst="rect">
            <a:avLst/>
          </a:prstGeom>
          <a:solidFill>
            <a:srgbClr val="181617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3CDA279-D374-EB48-FE32-9388515D8369}"/>
              </a:ext>
            </a:extLst>
          </p:cNvPr>
          <p:cNvSpPr txBox="1"/>
          <p:nvPr/>
        </p:nvSpPr>
        <p:spPr>
          <a:xfrm>
            <a:off x="300503" y="998396"/>
            <a:ext cx="810622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Britannic Bold" panose="020B0903060703020204" pitchFamily="34" charset="0"/>
              </a:rPr>
              <a:t>Title:</a:t>
            </a:r>
          </a:p>
          <a:p>
            <a:endParaRPr lang="en-US" sz="2500" dirty="0">
              <a:solidFill>
                <a:schemeClr val="bg1"/>
              </a:solidFill>
            </a:endParaRPr>
          </a:p>
          <a:p>
            <a:endParaRPr lang="en-US" sz="2500" dirty="0">
              <a:solidFill>
                <a:schemeClr val="bg1"/>
              </a:solidFill>
            </a:endParaRPr>
          </a:p>
          <a:p>
            <a:endParaRPr lang="en-US" sz="25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6AEF3B7-A6DA-42D2-3826-800F98D27095}"/>
              </a:ext>
            </a:extLst>
          </p:cNvPr>
          <p:cNvSpPr txBox="1"/>
          <p:nvPr/>
        </p:nvSpPr>
        <p:spPr>
          <a:xfrm>
            <a:off x="300503" y="1871814"/>
            <a:ext cx="873162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"Intelligent Text Prediction and Analysis Engine using </a:t>
            </a:r>
            <a:r>
              <a:rPr lang="en-US" sz="2500" dirty="0" err="1">
                <a:solidFill>
                  <a:schemeClr val="bg1"/>
                </a:solidFill>
              </a:rPr>
              <a:t>Trie</a:t>
            </a:r>
            <a:r>
              <a:rPr lang="en-US" sz="2500" dirty="0">
                <a:solidFill>
                  <a:schemeClr val="bg1"/>
                </a:solidFill>
              </a:rPr>
              <a:t>,                                      Bigram Model, Red-Black Tree, and Word Graph”</a:t>
            </a:r>
            <a:endParaRPr lang="en-IN" sz="25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3DE32C-5937-EC67-E336-B9C9CE5321AD}"/>
              </a:ext>
            </a:extLst>
          </p:cNvPr>
          <p:cNvSpPr txBox="1"/>
          <p:nvPr/>
        </p:nvSpPr>
        <p:spPr>
          <a:xfrm>
            <a:off x="302689" y="4238682"/>
            <a:ext cx="7627258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Build an intelligent engine capable of Predicting commonly used words.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Suggesting words based on prefixes.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Providing related words and bigram-based next word predictions.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</a:rPr>
              <a:t>Use efficient data structures to manage a dynamic vocabulary and support real-time prediction and analysis in user conversations.</a:t>
            </a:r>
            <a:endParaRPr lang="en-IN" sz="2500" dirty="0"/>
          </a:p>
          <a:p>
            <a:endParaRPr lang="en-IN" sz="25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4B3145-F1F9-2835-BFE4-EB2ACEA6F576}"/>
              </a:ext>
            </a:extLst>
          </p:cNvPr>
          <p:cNvSpPr txBox="1"/>
          <p:nvPr/>
        </p:nvSpPr>
        <p:spPr>
          <a:xfrm>
            <a:off x="300503" y="3379919"/>
            <a:ext cx="4916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Britannic Bold" panose="020B0903060703020204" pitchFamily="34" charset="0"/>
              </a:rPr>
              <a:t>Problem Statement:</a:t>
            </a:r>
            <a:endParaRPr lang="en-IN" sz="4000" dirty="0">
              <a:latin typeface="Britannic Bold" panose="020B0903060703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0E8D95E-AC2F-AE09-7D31-C80C1CE43C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207829" y="-12059"/>
            <a:ext cx="642257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83771" y="554259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Efficiency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783771" y="6115250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Streamline text input across devices, saving time and reducing errors.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554259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Accessibility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612093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Assist users with disabilities in communication and text composition.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714439" y="554259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Innovation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714439" y="612093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Push the boundaries of natural language processing and machine learning.</a:t>
            </a:r>
            <a:endParaRPr lang="en-US" sz="1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9CAF30-5E62-865D-4B2C-41D039D9E527}"/>
              </a:ext>
            </a:extLst>
          </p:cNvPr>
          <p:cNvSpPr txBox="1"/>
          <p:nvPr/>
        </p:nvSpPr>
        <p:spPr>
          <a:xfrm>
            <a:off x="12816114" y="7707086"/>
            <a:ext cx="1727200" cy="522514"/>
          </a:xfrm>
          <a:prstGeom prst="rect">
            <a:avLst/>
          </a:prstGeom>
          <a:solidFill>
            <a:srgbClr val="181617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6" name="3D Model 25" descr="Chat">
                <a:extLst>
                  <a:ext uri="{FF2B5EF4-FFF2-40B4-BE49-F238E27FC236}">
                    <a16:creationId xmlns:a16="http://schemas.microsoft.com/office/drawing/2014/main" id="{48911E54-3165-2299-F94B-F0D5603412D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95982328"/>
                  </p:ext>
                </p:extLst>
              </p:nvPr>
            </p:nvGraphicFramePr>
            <p:xfrm>
              <a:off x="10923289" y="1913172"/>
              <a:ext cx="3068697" cy="227064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068697" cy="2270647"/>
                    </a:xfrm>
                    <a:prstGeom prst="rect">
                      <a:avLst/>
                    </a:prstGeom>
                  </am3d:spPr>
                  <am3d:camera>
                    <am3d:pos x="0" y="0" z="6130235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0602" d="1000000"/>
                    <am3d:preTrans dx="2246715" dy="-8468697" dz="723917"/>
                    <am3d:scale>
                      <am3d:sx n="1000000" d="1000000"/>
                      <am3d:sy n="1000000" d="1000000"/>
                      <am3d:sz n="1000000" d="1000000"/>
                    </am3d:scale>
                    <am3d:rot ax="1373780" ay="-676853" az="-28337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5817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6" name="3D Model 25" descr="Chat">
                <a:extLst>
                  <a:ext uri="{FF2B5EF4-FFF2-40B4-BE49-F238E27FC236}">
                    <a16:creationId xmlns:a16="http://schemas.microsoft.com/office/drawing/2014/main" id="{48911E54-3165-2299-F94B-F0D5603412D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923289" y="1913172"/>
                <a:ext cx="3068697" cy="2270647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2393B0E-92BD-77BC-7844-B99DC6184D58}"/>
              </a:ext>
            </a:extLst>
          </p:cNvPr>
          <p:cNvSpPr txBox="1"/>
          <p:nvPr/>
        </p:nvSpPr>
        <p:spPr>
          <a:xfrm>
            <a:off x="783771" y="867051"/>
            <a:ext cx="941977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</a:rPr>
              <a:t>Why is it Important?</a:t>
            </a:r>
          </a:p>
          <a:p>
            <a:r>
              <a:rPr lang="en-US" sz="2200" b="1" dirty="0">
                <a:solidFill>
                  <a:schemeClr val="bg1"/>
                </a:solidFill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Traditional search engines are limited in understanding user intent.</a:t>
            </a:r>
          </a:p>
          <a:p>
            <a:endParaRPr lang="en-US" sz="22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Conversational agents need more context-aware and action-oriented </a:t>
            </a:r>
          </a:p>
          <a:p>
            <a:r>
              <a:rPr lang="en-US" sz="2200" dirty="0">
                <a:solidFill>
                  <a:schemeClr val="bg1"/>
                </a:solidFill>
              </a:rPr>
              <a:t>  responses.</a:t>
            </a:r>
          </a:p>
          <a:p>
            <a:endParaRPr lang="en-US" sz="22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Users expect real-time, intuitive search capabilities with auto-completion  and action suggestions.</a:t>
            </a:r>
          </a:p>
          <a:p>
            <a:endParaRPr lang="en-US" sz="22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Enhancing user experience with AI-driven query suggestions and predictions will revolutionize the way we interact with machines.</a:t>
            </a:r>
          </a:p>
          <a:p>
            <a:endParaRPr lang="en-IN" sz="2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681318"/>
            <a:ext cx="5486400" cy="1726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Data Structures: </a:t>
            </a:r>
            <a:endParaRPr lang="en-US" sz="4300" b="1" dirty="0"/>
          </a:p>
        </p:txBody>
      </p:sp>
      <p:sp>
        <p:nvSpPr>
          <p:cNvPr id="4" name="Shape 1"/>
          <p:cNvSpPr/>
          <p:nvPr/>
        </p:nvSpPr>
        <p:spPr>
          <a:xfrm>
            <a:off x="858057" y="1892618"/>
            <a:ext cx="13150787" cy="5843496"/>
          </a:xfrm>
          <a:prstGeom prst="roundRect">
            <a:avLst>
              <a:gd name="adj" fmla="val 2780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53392" y="1892618"/>
            <a:ext cx="13135546" cy="10920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927" y="2079812"/>
            <a:ext cx="1963817" cy="1263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Structure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669450" y="2265103"/>
            <a:ext cx="189454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	Time Complexity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0326089" y="2247185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	Justification		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833313" y="4118340"/>
            <a:ext cx="7384613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494804" y="3878141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Trie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7433449" y="3962509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pt-BR" sz="2000" dirty="0">
                <a:solidFill>
                  <a:schemeClr val="bg1"/>
                </a:solidFill>
              </a:rPr>
              <a:t>Insert/Search: O(n)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10011662" y="3122340"/>
            <a:ext cx="397727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chemeClr val="bg1"/>
                </a:solidFill>
              </a:rPr>
              <a:t>Tries provide faster and more efficient prefix searches than HashMap or BST due to reduced search space and early termination on mismatches. </a:t>
            </a:r>
            <a:r>
              <a:rPr lang="en-US" sz="1600" dirty="0">
                <a:solidFill>
                  <a:srgbClr val="E5E0DF"/>
                </a:solidFill>
                <a:ea typeface="Barlow" pitchFamily="34" charset="-122"/>
                <a:cs typeface="Barlow" pitchFamily="34" charset="-120"/>
              </a:rPr>
              <a:t>Efficient prefix matching for autocomplete.</a:t>
            </a:r>
            <a:r>
              <a:rPr lang="en-US" sz="1600" dirty="0"/>
              <a:t> </a:t>
            </a:r>
          </a:p>
        </p:txBody>
      </p:sp>
      <p:sp>
        <p:nvSpPr>
          <p:cNvPr id="13" name="Shape 10"/>
          <p:cNvSpPr/>
          <p:nvPr/>
        </p:nvSpPr>
        <p:spPr>
          <a:xfrm>
            <a:off x="870383" y="5291793"/>
            <a:ext cx="13135545" cy="243036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70486" y="6225137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Bigram Model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055540" y="5518789"/>
            <a:ext cx="2956122" cy="211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pt-BR" sz="2000" dirty="0">
                <a:solidFill>
                  <a:schemeClr val="bg1"/>
                </a:solidFill>
              </a:rPr>
              <a:t>           Insert: O(1)</a:t>
            </a:r>
          </a:p>
          <a:p>
            <a:pPr marL="0" indent="0">
              <a:lnSpc>
                <a:spcPts val="3100"/>
              </a:lnSpc>
              <a:buNone/>
            </a:pPr>
            <a:r>
              <a:rPr lang="pt-BR" sz="2000" dirty="0">
                <a:solidFill>
                  <a:schemeClr val="bg1"/>
                </a:solidFill>
              </a:rPr>
              <a:t>           Predict: </a:t>
            </a:r>
            <a:r>
              <a:rPr lang="pt-BR" sz="1700" dirty="0">
                <a:solidFill>
                  <a:schemeClr val="bg1"/>
                </a:solidFill>
              </a:rPr>
              <a:t>O(1)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700" dirty="0">
                <a:solidFill>
                  <a:schemeClr val="bg1"/>
                </a:solidFill>
              </a:rPr>
              <a:t>  In complex tasks predict could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700" dirty="0">
                <a:solidFill>
                  <a:schemeClr val="bg1"/>
                </a:solidFill>
              </a:rPr>
              <a:t>  be O(k) if processing multiple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700" dirty="0">
                <a:solidFill>
                  <a:schemeClr val="bg1"/>
                </a:solidFill>
              </a:rPr>
              <a:t>  options.</a:t>
            </a:r>
          </a:p>
        </p:txBody>
      </p:sp>
      <p:sp>
        <p:nvSpPr>
          <p:cNvPr id="16" name="Text 13"/>
          <p:cNvSpPr/>
          <p:nvPr/>
        </p:nvSpPr>
        <p:spPr>
          <a:xfrm>
            <a:off x="9960770" y="5614956"/>
            <a:ext cx="3976358" cy="1967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chemeClr val="bg1"/>
                </a:solidFill>
              </a:rPr>
              <a:t>Bigram model has constant-time insertion and predictable search time, making it ideal for simple prediction </a:t>
            </a:r>
            <a:r>
              <a:rPr lang="en-US" sz="1600" dirty="0" err="1">
                <a:solidFill>
                  <a:schemeClr val="bg1"/>
                </a:solidFill>
              </a:rPr>
              <a:t>tasks.</a:t>
            </a:r>
            <a:r>
              <a:rPr lang="en-US" sz="1600" dirty="0" err="1">
                <a:solidFill>
                  <a:schemeClr val="bg1"/>
                </a:solidFill>
                <a:ea typeface="Barlow" pitchFamily="34" charset="-122"/>
                <a:cs typeface="Barlow" pitchFamily="34" charset="-120"/>
              </a:rPr>
              <a:t>Fast</a:t>
            </a:r>
            <a:r>
              <a:rPr lang="en-US" sz="1600" dirty="0">
                <a:solidFill>
                  <a:schemeClr val="bg1"/>
                </a:solidFill>
                <a:ea typeface="Barlow" pitchFamily="34" charset="-122"/>
                <a:cs typeface="Barlow" pitchFamily="34" charset="-120"/>
              </a:rPr>
              <a:t> word pair probability calculation. 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EEF4D-2517-90C5-909E-A8F189522A62}"/>
              </a:ext>
            </a:extLst>
          </p:cNvPr>
          <p:cNvSpPr txBox="1"/>
          <p:nvPr/>
        </p:nvSpPr>
        <p:spPr>
          <a:xfrm>
            <a:off x="12794343" y="7736114"/>
            <a:ext cx="1727200" cy="493486"/>
          </a:xfrm>
          <a:prstGeom prst="rect">
            <a:avLst/>
          </a:prstGeom>
          <a:solidFill>
            <a:srgbClr val="181617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A156F0F-AEEF-53F2-EE6E-2FCD73853BA9}"/>
              </a:ext>
            </a:extLst>
          </p:cNvPr>
          <p:cNvSpPr txBox="1"/>
          <p:nvPr/>
        </p:nvSpPr>
        <p:spPr>
          <a:xfrm>
            <a:off x="3250795" y="2247185"/>
            <a:ext cx="13805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solidFill>
                  <a:schemeClr val="bg1"/>
                </a:solidFill>
              </a:rPr>
              <a:t>Purpose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9DD4AA-D5AE-0B00-E6D5-CE29293EBB0D}"/>
              </a:ext>
            </a:extLst>
          </p:cNvPr>
          <p:cNvSpPr txBox="1"/>
          <p:nvPr/>
        </p:nvSpPr>
        <p:spPr>
          <a:xfrm>
            <a:off x="3074957" y="3747378"/>
            <a:ext cx="14885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Prefix-based autocomplete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1F61A5-11ED-551F-C98C-79BFE6A43CBE}"/>
              </a:ext>
            </a:extLst>
          </p:cNvPr>
          <p:cNvSpPr txBox="1"/>
          <p:nvPr/>
        </p:nvSpPr>
        <p:spPr>
          <a:xfrm>
            <a:off x="3119313" y="6054512"/>
            <a:ext cx="1512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Next-word prediction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7F7CB35-2591-413A-9D8B-3114863F90C8}"/>
              </a:ext>
            </a:extLst>
          </p:cNvPr>
          <p:cNvCxnSpPr>
            <a:cxnSpLocks/>
          </p:cNvCxnSpPr>
          <p:nvPr/>
        </p:nvCxnSpPr>
        <p:spPr>
          <a:xfrm flipH="1">
            <a:off x="2745424" y="1902250"/>
            <a:ext cx="36198" cy="58338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8BA75D2-1C05-73DC-3D6D-340D8A2EED05}"/>
              </a:ext>
            </a:extLst>
          </p:cNvPr>
          <p:cNvCxnSpPr>
            <a:cxnSpLocks/>
          </p:cNvCxnSpPr>
          <p:nvPr/>
        </p:nvCxnSpPr>
        <p:spPr>
          <a:xfrm flipH="1">
            <a:off x="4864847" y="1902250"/>
            <a:ext cx="92044" cy="58338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E830D04-92A1-461F-3265-A14A61939366}"/>
              </a:ext>
            </a:extLst>
          </p:cNvPr>
          <p:cNvSpPr txBox="1"/>
          <p:nvPr/>
        </p:nvSpPr>
        <p:spPr>
          <a:xfrm>
            <a:off x="5268697" y="2265103"/>
            <a:ext cx="21694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solidFill>
                  <a:schemeClr val="bg1"/>
                </a:solidFill>
              </a:rPr>
              <a:t>Alternatives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53657B-6663-F030-E14B-D893AE88362E}"/>
              </a:ext>
            </a:extLst>
          </p:cNvPr>
          <p:cNvSpPr txBox="1"/>
          <p:nvPr/>
        </p:nvSpPr>
        <p:spPr>
          <a:xfrm>
            <a:off x="5101652" y="3953560"/>
            <a:ext cx="209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  HashMap, BST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BC03700-0D52-4837-4F89-9292A4AD2463}"/>
              </a:ext>
            </a:extLst>
          </p:cNvPr>
          <p:cNvCxnSpPr>
            <a:cxnSpLocks/>
          </p:cNvCxnSpPr>
          <p:nvPr/>
        </p:nvCxnSpPr>
        <p:spPr>
          <a:xfrm flipH="1">
            <a:off x="6986494" y="1902250"/>
            <a:ext cx="44301" cy="584349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45695C2-7600-C00B-21DE-A508F1F40A33}"/>
              </a:ext>
            </a:extLst>
          </p:cNvPr>
          <p:cNvSpPr txBox="1"/>
          <p:nvPr/>
        </p:nvSpPr>
        <p:spPr>
          <a:xfrm>
            <a:off x="5121991" y="6204878"/>
            <a:ext cx="1852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Markov Chains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56F9047-BEA9-09EC-D701-70877835E57D}"/>
              </a:ext>
            </a:extLst>
          </p:cNvPr>
          <p:cNvCxnSpPr>
            <a:cxnSpLocks/>
          </p:cNvCxnSpPr>
          <p:nvPr/>
        </p:nvCxnSpPr>
        <p:spPr>
          <a:xfrm>
            <a:off x="9843247" y="1940596"/>
            <a:ext cx="0" cy="57955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5A8BF-395B-7BFA-4B9E-1F5BAA339F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AACCA8CB-D466-5C01-2D06-8FF53AF265DD}"/>
              </a:ext>
            </a:extLst>
          </p:cNvPr>
          <p:cNvSpPr/>
          <p:nvPr/>
        </p:nvSpPr>
        <p:spPr>
          <a:xfrm>
            <a:off x="864037" y="681318"/>
            <a:ext cx="5486400" cy="108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Data Structures: </a:t>
            </a:r>
            <a:endParaRPr lang="en-US" sz="4300" b="1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4E5C432C-6C52-5E9B-E58D-4DB8176FF663}"/>
              </a:ext>
            </a:extLst>
          </p:cNvPr>
          <p:cNvSpPr/>
          <p:nvPr/>
        </p:nvSpPr>
        <p:spPr>
          <a:xfrm>
            <a:off x="858057" y="1892618"/>
            <a:ext cx="13150787" cy="5843496"/>
          </a:xfrm>
          <a:prstGeom prst="roundRect">
            <a:avLst>
              <a:gd name="adj" fmla="val 2780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37DDAEB2-508F-577F-92FB-0054D65E4B96}"/>
              </a:ext>
            </a:extLst>
          </p:cNvPr>
          <p:cNvSpPr/>
          <p:nvPr/>
        </p:nvSpPr>
        <p:spPr>
          <a:xfrm>
            <a:off x="853392" y="1892618"/>
            <a:ext cx="13135546" cy="10920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4B4DEDE0-2834-9CCC-E6FE-43BCD338D65D}"/>
              </a:ext>
            </a:extLst>
          </p:cNvPr>
          <p:cNvSpPr/>
          <p:nvPr/>
        </p:nvSpPr>
        <p:spPr>
          <a:xfrm>
            <a:off x="1126927" y="2079812"/>
            <a:ext cx="1963817" cy="1263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Structure</a:t>
            </a:r>
            <a:endParaRPr lang="en-US" sz="19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C3854E84-3075-3A66-1DBB-D46A0E102BCE}"/>
              </a:ext>
            </a:extLst>
          </p:cNvPr>
          <p:cNvSpPr/>
          <p:nvPr/>
        </p:nvSpPr>
        <p:spPr>
          <a:xfrm>
            <a:off x="6669450" y="2265103"/>
            <a:ext cx="189454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	Time Complexity</a:t>
            </a:r>
            <a:endParaRPr lang="en-US" sz="19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F8B5EBD7-3E75-51AA-3C62-6E241EEAB0E4}"/>
              </a:ext>
            </a:extLst>
          </p:cNvPr>
          <p:cNvSpPr/>
          <p:nvPr/>
        </p:nvSpPr>
        <p:spPr>
          <a:xfrm>
            <a:off x="10326089" y="2247185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	Justification		</a:t>
            </a:r>
            <a:endParaRPr lang="en-US" sz="1900" dirty="0"/>
          </a:p>
        </p:txBody>
      </p:sp>
      <p:sp>
        <p:nvSpPr>
          <p:cNvPr id="9" name="Shape 6">
            <a:extLst>
              <a:ext uri="{FF2B5EF4-FFF2-40B4-BE49-F238E27FC236}">
                <a16:creationId xmlns:a16="http://schemas.microsoft.com/office/drawing/2014/main" id="{0FBF88DA-9ACA-0B2D-B5C3-6E616F89DE36}"/>
              </a:ext>
            </a:extLst>
          </p:cNvPr>
          <p:cNvSpPr/>
          <p:nvPr/>
        </p:nvSpPr>
        <p:spPr>
          <a:xfrm>
            <a:off x="833313" y="4118340"/>
            <a:ext cx="7384613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37E9BB8C-5097-EEB1-542E-F07607553F1F}"/>
              </a:ext>
            </a:extLst>
          </p:cNvPr>
          <p:cNvSpPr/>
          <p:nvPr/>
        </p:nvSpPr>
        <p:spPr>
          <a:xfrm>
            <a:off x="1091234" y="3870104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IN" sz="2000" dirty="0">
                <a:solidFill>
                  <a:schemeClr val="bg1"/>
                </a:solidFill>
              </a:rPr>
              <a:t>Red-Black Tree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BCE4287E-0877-E040-6752-4AAA2B128DFC}"/>
              </a:ext>
            </a:extLst>
          </p:cNvPr>
          <p:cNvSpPr/>
          <p:nvPr/>
        </p:nvSpPr>
        <p:spPr>
          <a:xfrm>
            <a:off x="7330047" y="3951703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pt-BR" sz="2000" dirty="0">
                <a:solidFill>
                  <a:schemeClr val="bg1"/>
                </a:solidFill>
              </a:rPr>
              <a:t>Insert/Search: O(logn)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1E75A761-59FD-080A-E4A4-B5010421606C}"/>
              </a:ext>
            </a:extLst>
          </p:cNvPr>
          <p:cNvSpPr/>
          <p:nvPr/>
        </p:nvSpPr>
        <p:spPr>
          <a:xfrm>
            <a:off x="10011662" y="3330208"/>
            <a:ext cx="397727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dirty="0">
                <a:solidFill>
                  <a:schemeClr val="bg1"/>
                </a:solidFill>
              </a:rPr>
              <a:t>Red-Black Trees maintain balance with lower overhead than AVL trees, making them ideal for dynamic insertion and search within a vocabulary list.</a:t>
            </a:r>
          </a:p>
        </p:txBody>
      </p:sp>
      <p:sp>
        <p:nvSpPr>
          <p:cNvPr id="13" name="Shape 10">
            <a:extLst>
              <a:ext uri="{FF2B5EF4-FFF2-40B4-BE49-F238E27FC236}">
                <a16:creationId xmlns:a16="http://schemas.microsoft.com/office/drawing/2014/main" id="{B9FB55AE-5058-DF53-7576-069AF2240B61}"/>
              </a:ext>
            </a:extLst>
          </p:cNvPr>
          <p:cNvSpPr/>
          <p:nvPr/>
        </p:nvSpPr>
        <p:spPr>
          <a:xfrm>
            <a:off x="870383" y="5291793"/>
            <a:ext cx="13135545" cy="243036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75CB8A47-7AFC-4EE3-A43E-6A08D1137DE6}"/>
              </a:ext>
            </a:extLst>
          </p:cNvPr>
          <p:cNvSpPr/>
          <p:nvPr/>
        </p:nvSpPr>
        <p:spPr>
          <a:xfrm>
            <a:off x="1070486" y="6256757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IN" sz="2000" dirty="0">
                <a:solidFill>
                  <a:schemeClr val="bg1"/>
                </a:solidFill>
              </a:rPr>
              <a:t>Directed Graph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45874972-39CE-539F-6380-0E9031D82234}"/>
              </a:ext>
            </a:extLst>
          </p:cNvPr>
          <p:cNvSpPr/>
          <p:nvPr/>
        </p:nvSpPr>
        <p:spPr>
          <a:xfrm>
            <a:off x="7601112" y="6002746"/>
            <a:ext cx="1960007" cy="995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pt-BR" sz="2000" dirty="0">
                <a:solidFill>
                  <a:schemeClr val="bg1"/>
                </a:solidFill>
              </a:rPr>
              <a:t>Insert: O(1)</a:t>
            </a:r>
          </a:p>
          <a:p>
            <a:pPr marL="0" indent="0">
              <a:lnSpc>
                <a:spcPts val="3100"/>
              </a:lnSpc>
              <a:buNone/>
            </a:pPr>
            <a:r>
              <a:rPr lang="pt-BR" sz="2000" dirty="0">
                <a:solidFill>
                  <a:schemeClr val="bg1"/>
                </a:solidFill>
              </a:rPr>
              <a:t>Search: O(V+E) 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16" name="Text 13">
            <a:extLst>
              <a:ext uri="{FF2B5EF4-FFF2-40B4-BE49-F238E27FC236}">
                <a16:creationId xmlns:a16="http://schemas.microsoft.com/office/drawing/2014/main" id="{EFCEEFD6-DAAD-DDDF-1617-04E57B8319DF}"/>
              </a:ext>
            </a:extLst>
          </p:cNvPr>
          <p:cNvSpPr/>
          <p:nvPr/>
        </p:nvSpPr>
        <p:spPr>
          <a:xfrm>
            <a:off x="9960770" y="5614956"/>
            <a:ext cx="3976358" cy="1967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dirty="0">
                <a:solidFill>
                  <a:schemeClr val="bg1"/>
                </a:solidFill>
              </a:rPr>
              <a:t>Directed graphs are well-suited to represent word relationships, allowing quick addition and traversal of related words in linear time.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57DEC8-B71F-54A8-B5C4-536ED8054A49}"/>
              </a:ext>
            </a:extLst>
          </p:cNvPr>
          <p:cNvSpPr txBox="1"/>
          <p:nvPr/>
        </p:nvSpPr>
        <p:spPr>
          <a:xfrm>
            <a:off x="12794343" y="7736114"/>
            <a:ext cx="1727200" cy="493486"/>
          </a:xfrm>
          <a:prstGeom prst="rect">
            <a:avLst/>
          </a:prstGeom>
          <a:solidFill>
            <a:srgbClr val="181617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1501B2-BBC4-2945-FF7C-7A48FE6AC666}"/>
              </a:ext>
            </a:extLst>
          </p:cNvPr>
          <p:cNvSpPr txBox="1"/>
          <p:nvPr/>
        </p:nvSpPr>
        <p:spPr>
          <a:xfrm>
            <a:off x="3250795" y="2247185"/>
            <a:ext cx="13805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solidFill>
                  <a:schemeClr val="bg1"/>
                </a:solidFill>
              </a:rPr>
              <a:t>Purpose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F85179-260A-3933-7DDA-CB9EC0A497CC}"/>
              </a:ext>
            </a:extLst>
          </p:cNvPr>
          <p:cNvSpPr txBox="1"/>
          <p:nvPr/>
        </p:nvSpPr>
        <p:spPr>
          <a:xfrm>
            <a:off x="2931758" y="3784283"/>
            <a:ext cx="20186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Balanced storage for words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AC241E-380A-9B98-6205-9943A7C251F4}"/>
              </a:ext>
            </a:extLst>
          </p:cNvPr>
          <p:cNvSpPr txBox="1"/>
          <p:nvPr/>
        </p:nvSpPr>
        <p:spPr>
          <a:xfrm>
            <a:off x="3119313" y="6054512"/>
            <a:ext cx="15120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Word relationships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2AAAF85-75E7-83C7-AAF9-08B288F0B13E}"/>
              </a:ext>
            </a:extLst>
          </p:cNvPr>
          <p:cNvCxnSpPr>
            <a:cxnSpLocks/>
          </p:cNvCxnSpPr>
          <p:nvPr/>
        </p:nvCxnSpPr>
        <p:spPr>
          <a:xfrm flipH="1">
            <a:off x="2745424" y="1902250"/>
            <a:ext cx="36198" cy="58338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6E8F87A-8578-5367-65D2-CCE72E7E3D7F}"/>
              </a:ext>
            </a:extLst>
          </p:cNvPr>
          <p:cNvCxnSpPr>
            <a:cxnSpLocks/>
          </p:cNvCxnSpPr>
          <p:nvPr/>
        </p:nvCxnSpPr>
        <p:spPr>
          <a:xfrm flipH="1">
            <a:off x="4864847" y="1902250"/>
            <a:ext cx="92044" cy="58338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B7C3384-815F-ADBD-51AD-66E9BD1E3257}"/>
              </a:ext>
            </a:extLst>
          </p:cNvPr>
          <p:cNvSpPr txBox="1"/>
          <p:nvPr/>
        </p:nvSpPr>
        <p:spPr>
          <a:xfrm>
            <a:off x="5268697" y="2265103"/>
            <a:ext cx="21694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dirty="0">
                <a:solidFill>
                  <a:schemeClr val="bg1"/>
                </a:solidFill>
              </a:rPr>
              <a:t>Alternatives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D8C5F30-728F-34E1-1CFE-0D8E8ED3F996}"/>
              </a:ext>
            </a:extLst>
          </p:cNvPr>
          <p:cNvSpPr txBox="1"/>
          <p:nvPr/>
        </p:nvSpPr>
        <p:spPr>
          <a:xfrm>
            <a:off x="5101652" y="3953560"/>
            <a:ext cx="20917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AVL Tree, B-Tree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38D2F31-C8AA-A900-1009-C658A2DB1B71}"/>
              </a:ext>
            </a:extLst>
          </p:cNvPr>
          <p:cNvCxnSpPr>
            <a:cxnSpLocks/>
          </p:cNvCxnSpPr>
          <p:nvPr/>
        </p:nvCxnSpPr>
        <p:spPr>
          <a:xfrm flipH="1">
            <a:off x="6986494" y="1902250"/>
            <a:ext cx="44301" cy="584349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FC07A1A-BF6C-A55B-7D84-9FFB665786CF}"/>
              </a:ext>
            </a:extLst>
          </p:cNvPr>
          <p:cNvSpPr txBox="1"/>
          <p:nvPr/>
        </p:nvSpPr>
        <p:spPr>
          <a:xfrm>
            <a:off x="5121991" y="6204878"/>
            <a:ext cx="1852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Adjacency List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0E4BE9E-1E86-6EAA-0C83-6677DD09053E}"/>
              </a:ext>
            </a:extLst>
          </p:cNvPr>
          <p:cNvCxnSpPr>
            <a:cxnSpLocks/>
          </p:cNvCxnSpPr>
          <p:nvPr/>
        </p:nvCxnSpPr>
        <p:spPr>
          <a:xfrm>
            <a:off x="9843247" y="1940596"/>
            <a:ext cx="0" cy="57955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929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9372" y="541853"/>
            <a:ext cx="4377333" cy="547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Algorithms Used</a:t>
            </a:r>
            <a:endParaRPr lang="en-US" sz="3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372" y="1384459"/>
            <a:ext cx="984885" cy="16778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69651" y="1581388"/>
            <a:ext cx="2188607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Trie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Insertion and Search:</a:t>
            </a:r>
          </a:p>
        </p:txBody>
      </p:sp>
      <p:sp>
        <p:nvSpPr>
          <p:cNvPr id="6" name="Text 2"/>
          <p:cNvSpPr/>
          <p:nvPr/>
        </p:nvSpPr>
        <p:spPr>
          <a:xfrm>
            <a:off x="1521955" y="1972985"/>
            <a:ext cx="12893653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Insert each word into the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Trie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character by character. If the character doesn’t exist as a child node, create a new node.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Mark the end of each word.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For prefix-based search, traverse through nodes matching each character in the prefix to generate autocomplete suggestions.</a:t>
            </a: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372" y="2960251"/>
            <a:ext cx="984885" cy="16778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69650" y="2823507"/>
            <a:ext cx="2188607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Bigram Model Creation and Prediction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sp>
        <p:nvSpPr>
          <p:cNvPr id="9" name="Text 4"/>
          <p:cNvSpPr/>
          <p:nvPr/>
        </p:nvSpPr>
        <p:spPr>
          <a:xfrm>
            <a:off x="1521955" y="3611701"/>
            <a:ext cx="6932674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For each sentence, store bigram pairs (e.g., word1 -&gt; word2) with their frequency in a nested dictionary structure 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</a:rPr>
              <a:t>bigram_counts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For next-word prediction, return the most common word associated with the current word using Counter.</a:t>
            </a: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372" y="4536043"/>
            <a:ext cx="984885" cy="16778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69651" y="4732973"/>
            <a:ext cx="2188607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Red-Black Tree Insertion and Search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sp>
        <p:nvSpPr>
          <p:cNvPr id="12" name="Text 6"/>
          <p:cNvSpPr/>
          <p:nvPr/>
        </p:nvSpPr>
        <p:spPr>
          <a:xfrm>
            <a:off x="1521955" y="5124569"/>
            <a:ext cx="6932673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Insert nodes according to Red-Black Tree properties, ensuring the tree remains balanced.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Use a helper function to traverse nodes for efficient word search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372" y="6111835"/>
            <a:ext cx="984885" cy="157579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69651" y="6308765"/>
            <a:ext cx="2188607" cy="273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Graph-Based Word Relationships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521955" y="6700361"/>
            <a:ext cx="6932673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Add a directed edge from word1 to word2 when they appear consecutively, with a weight representing their frequency.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For finding related words, use successors to retrieve all words with outgoing edges from the given word, simulating context-based relationships.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DE9D57-A20A-4A53-4030-6820B13A82AE}"/>
              </a:ext>
            </a:extLst>
          </p:cNvPr>
          <p:cNvSpPr txBox="1"/>
          <p:nvPr/>
        </p:nvSpPr>
        <p:spPr>
          <a:xfrm>
            <a:off x="12801600" y="7775468"/>
            <a:ext cx="1773568" cy="369332"/>
          </a:xfrm>
          <a:prstGeom prst="rect">
            <a:avLst/>
          </a:prstGeom>
          <a:solidFill>
            <a:srgbClr val="181617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107" y="444032"/>
            <a:ext cx="4857988" cy="60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000" b="1" dirty="0">
                <a:solidFill>
                  <a:srgbClr val="FFFFFF"/>
                </a:solidFill>
                <a:latin typeface="Barlow Medium" panose="00000600000000000000" pitchFamily="2" charset="0"/>
                <a:ea typeface="Barlow Medium" pitchFamily="34" charset="-122"/>
                <a:cs typeface="Barlow Medium" pitchFamily="34" charset="-120"/>
              </a:rPr>
              <a:t>Challenges Faced</a:t>
            </a:r>
            <a:endParaRPr lang="en-US" sz="3000" b="1" dirty="0">
              <a:latin typeface="Barlow Medium" panose="00000600000000000000" pitchFamily="2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035" y="1432195"/>
            <a:ext cx="388363" cy="38836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64172" y="1468361"/>
            <a:ext cx="2778562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 Medium" panose="00000600000000000000" pitchFamily="2" charset="0"/>
              </a:rPr>
              <a:t>Real-time Updates</a:t>
            </a:r>
            <a:endParaRPr lang="en-US" sz="1600" dirty="0">
              <a:latin typeface="Barlow Medium" panose="00000600000000000000" pitchFamily="2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264172" y="1771970"/>
            <a:ext cx="8086058" cy="812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Frequent insertions into the Red-Black Tree and Graph must be handled efficiently 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without reprocessing entire structures</a:t>
            </a:r>
            <a:endParaRPr lang="en-US" sz="1600" dirty="0">
              <a:latin typeface="Barlow" panose="00000500000000000000" pitchFamily="2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036" y="3810310"/>
            <a:ext cx="388363" cy="38836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203322" y="2708547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b="1" dirty="0">
                <a:solidFill>
                  <a:srgbClr val="E5E0DF"/>
                </a:solidFill>
                <a:latin typeface="Barlow Medium" panose="00000600000000000000" pitchFamily="2" charset="0"/>
                <a:ea typeface="Barlow Medium" pitchFamily="34" charset="-122"/>
                <a:cs typeface="Barlow Medium" pitchFamily="34" charset="-120"/>
              </a:rPr>
              <a:t>Data Integration</a:t>
            </a:r>
            <a:endParaRPr lang="en-US" sz="1600" b="1" dirty="0">
              <a:latin typeface="Barlow Medium" panose="00000600000000000000" pitchFamily="2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217510" y="2951350"/>
            <a:ext cx="10594330" cy="98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 "/>
                <a:ea typeface="Barlow" pitchFamily="34" charset="-122"/>
                <a:cs typeface="Barlow" pitchFamily="34" charset="-120"/>
              </a:rPr>
              <a:t>Combining multiple data structures efficiently for comprehensive analysis.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 "/>
              </a:rPr>
              <a:t> 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 "/>
              </a:rPr>
              <a:t>Efficiently merging outputs from different data structures in real-time can introduce latency</a:t>
            </a:r>
            <a:endParaRPr lang="en-US" sz="1500" dirty="0">
              <a:latin typeface="Barlow 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237397" y="4183880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 "/>
              </a:rPr>
              <a:t>Tries and Graphs consume significant memory, especially as vocabulary grows, impacting 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 "/>
              </a:rPr>
              <a:t>efficiency</a:t>
            </a:r>
            <a:endParaRPr lang="en-US" sz="1600" dirty="0">
              <a:latin typeface="Barlow 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217510" y="6328707"/>
            <a:ext cx="7613809" cy="547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Barlow 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 "/>
              </a:rPr>
              <a:t> The Bigram Model’s simplicity limits context-awareness, so enhancing accuracy without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 "/>
              </a:rPr>
              <a:t> sacrificing speed is challenging.</a:t>
            </a:r>
          </a:p>
        </p:txBody>
      </p:sp>
      <p:pic>
        <p:nvPicPr>
          <p:cNvPr id="20" name="Graphic 19" descr="Statistics with solid fill">
            <a:extLst>
              <a:ext uri="{FF2B5EF4-FFF2-40B4-BE49-F238E27FC236}">
                <a16:creationId xmlns:a16="http://schemas.microsoft.com/office/drawing/2014/main" id="{CFB2E4BC-930B-F7F9-B2B0-A72254E979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5332" y="4894372"/>
            <a:ext cx="572065" cy="572065"/>
          </a:xfrm>
          <a:prstGeom prst="rect">
            <a:avLst/>
          </a:prstGeom>
        </p:spPr>
      </p:pic>
      <p:pic>
        <p:nvPicPr>
          <p:cNvPr id="24" name="Graphic 23" descr="Pie chart with solid fill">
            <a:extLst>
              <a:ext uri="{FF2B5EF4-FFF2-40B4-BE49-F238E27FC236}">
                <a16:creationId xmlns:a16="http://schemas.microsoft.com/office/drawing/2014/main" id="{736AE8AA-D752-415F-3C93-BD64498E364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5332" y="2604154"/>
            <a:ext cx="502207" cy="50220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3B1F354-B7AD-B892-92EB-183A5D21843B}"/>
              </a:ext>
            </a:extLst>
          </p:cNvPr>
          <p:cNvSpPr txBox="1"/>
          <p:nvPr/>
        </p:nvSpPr>
        <p:spPr>
          <a:xfrm>
            <a:off x="1146399" y="3860119"/>
            <a:ext cx="2047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 Medium" panose="00000600000000000000" pitchFamily="2" charset="0"/>
              </a:rPr>
              <a:t>Memory Usage</a:t>
            </a:r>
            <a:endParaRPr lang="en-IN" sz="1600" dirty="0">
              <a:latin typeface="Barlow Medium" panose="000006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4DCD22-1AD3-1D37-D944-0CD79D2BA7AD}"/>
              </a:ext>
            </a:extLst>
          </p:cNvPr>
          <p:cNvSpPr txBox="1"/>
          <p:nvPr/>
        </p:nvSpPr>
        <p:spPr>
          <a:xfrm>
            <a:off x="1146398" y="5024012"/>
            <a:ext cx="1837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 Medium" panose="00000600000000000000" pitchFamily="2" charset="0"/>
              </a:rPr>
              <a:t>Concurrency</a:t>
            </a:r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0A3948-E4BA-4974-AB43-B32522CC4B08}"/>
              </a:ext>
            </a:extLst>
          </p:cNvPr>
          <p:cNvSpPr txBox="1"/>
          <p:nvPr/>
        </p:nvSpPr>
        <p:spPr>
          <a:xfrm>
            <a:off x="1158726" y="5345092"/>
            <a:ext cx="734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 "/>
              </a:rPr>
              <a:t>Managing simultaneous updates and queries requires handling race conditions to maintain data integrity.</a:t>
            </a:r>
          </a:p>
        </p:txBody>
      </p:sp>
      <p:pic>
        <p:nvPicPr>
          <p:cNvPr id="29" name="Graphic 28" descr="Stopwatch with solid fill">
            <a:extLst>
              <a:ext uri="{FF2B5EF4-FFF2-40B4-BE49-F238E27FC236}">
                <a16:creationId xmlns:a16="http://schemas.microsoft.com/office/drawing/2014/main" id="{3A5BFDDA-1414-DBCC-4C4D-9B9DFCFFF9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65332" y="6050048"/>
            <a:ext cx="523926" cy="52392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A554815-32D5-3270-3DA8-2E35611172DD}"/>
              </a:ext>
            </a:extLst>
          </p:cNvPr>
          <p:cNvSpPr txBox="1"/>
          <p:nvPr/>
        </p:nvSpPr>
        <p:spPr>
          <a:xfrm>
            <a:off x="1189258" y="6127345"/>
            <a:ext cx="242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Barlow Medium" panose="00000600000000000000" pitchFamily="2" charset="0"/>
              </a:rPr>
              <a:t>Prediction Balance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17825" y="31873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4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Estimated Outcome</a:t>
            </a:r>
          </a:p>
        </p:txBody>
      </p:sp>
      <p:sp>
        <p:nvSpPr>
          <p:cNvPr id="5" name="Text 2"/>
          <p:cNvSpPr/>
          <p:nvPr/>
        </p:nvSpPr>
        <p:spPr>
          <a:xfrm>
            <a:off x="1126093" y="258115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26093" y="3072170"/>
            <a:ext cx="306050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4957524" y="258115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57524" y="3072170"/>
            <a:ext cx="30605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126093" y="542329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26093" y="5914311"/>
            <a:ext cx="689181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2E9648-472F-87FA-5843-C285465FB239}"/>
              </a:ext>
            </a:extLst>
          </p:cNvPr>
          <p:cNvSpPr txBox="1"/>
          <p:nvPr/>
        </p:nvSpPr>
        <p:spPr>
          <a:xfrm>
            <a:off x="846894" y="1478996"/>
            <a:ext cx="7382706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Functional Results</a:t>
            </a:r>
            <a:r>
              <a:rPr lang="en-US" sz="2400" dirty="0">
                <a:solidFill>
                  <a:schemeClr val="bg1"/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EF480E-EBDA-A821-E362-036A595CF601}"/>
              </a:ext>
            </a:extLst>
          </p:cNvPr>
          <p:cNvSpPr txBox="1"/>
          <p:nvPr/>
        </p:nvSpPr>
        <p:spPr>
          <a:xfrm>
            <a:off x="582783" y="5671138"/>
            <a:ext cx="66816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system should handle real-time processing with low latency due to the chosen data structures’ efficiency in insertions and lookups.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Memory usage remains manageable as the </a:t>
            </a:r>
            <a:r>
              <a:rPr lang="en-US" dirty="0" err="1">
                <a:solidFill>
                  <a:schemeClr val="bg1"/>
                </a:solidFill>
              </a:rPr>
              <a:t>Trie</a:t>
            </a:r>
            <a:r>
              <a:rPr lang="en-US" dirty="0">
                <a:solidFill>
                  <a:schemeClr val="bg1"/>
                </a:solidFill>
              </a:rPr>
              <a:t>, Bigram Model, Red-Black Tree, and Word Graph each efficiently handle vocabulary growth.</a:t>
            </a:r>
          </a:p>
          <a:p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DFE93B1-B08B-8C7F-4FBE-102BCE75B960}"/>
              </a:ext>
            </a:extLst>
          </p:cNvPr>
          <p:cNvSpPr txBox="1"/>
          <p:nvPr/>
        </p:nvSpPr>
        <p:spPr>
          <a:xfrm>
            <a:off x="582783" y="2002118"/>
            <a:ext cx="72076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Common Words</a:t>
            </a:r>
            <a:r>
              <a:rPr lang="en-US" dirty="0">
                <a:solidFill>
                  <a:schemeClr val="bg1"/>
                </a:solidFill>
              </a:rPr>
              <a:t>: The engine provides a list of frequently used words in the conversation.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Autocomplete Suggestions</a:t>
            </a:r>
            <a:r>
              <a:rPr lang="en-US" dirty="0">
                <a:solidFill>
                  <a:schemeClr val="bg1"/>
                </a:solidFill>
              </a:rPr>
              <a:t>: Given a prefix, the engine efficiently returns possible completions based on the </a:t>
            </a:r>
            <a:r>
              <a:rPr lang="en-US" dirty="0" err="1">
                <a:solidFill>
                  <a:schemeClr val="bg1"/>
                </a:solidFill>
              </a:rPr>
              <a:t>Trie</a:t>
            </a:r>
            <a:r>
              <a:rPr lang="en-US" dirty="0">
                <a:solidFill>
                  <a:schemeClr val="bg1"/>
                </a:solidFill>
              </a:rPr>
              <a:t> structure.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Next-Word Prediction</a:t>
            </a:r>
            <a:r>
              <a:rPr lang="en-US" dirty="0">
                <a:solidFill>
                  <a:schemeClr val="bg1"/>
                </a:solidFill>
              </a:rPr>
              <a:t>: Using the Bigram Model, the engine predicts the most probable next word, enhancing typing speed and context relevance.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Word Relationships</a:t>
            </a:r>
            <a:r>
              <a:rPr lang="en-US" dirty="0">
                <a:solidFill>
                  <a:schemeClr val="bg1"/>
                </a:solidFill>
              </a:rPr>
              <a:t>: The graph-based structure reveals related words, showing the most contextually connected terms in a conversation.</a:t>
            </a:r>
          </a:p>
          <a:p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6C3A9B-7E4B-C2F9-2893-443DB60AEEBA}"/>
              </a:ext>
            </a:extLst>
          </p:cNvPr>
          <p:cNvSpPr txBox="1"/>
          <p:nvPr/>
        </p:nvSpPr>
        <p:spPr>
          <a:xfrm>
            <a:off x="790665" y="5096988"/>
            <a:ext cx="410406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bg1"/>
                </a:solidFill>
              </a:rPr>
              <a:t>Performance Expectations</a:t>
            </a:r>
            <a:r>
              <a:rPr lang="en-US" sz="2500" dirty="0">
                <a:solidFill>
                  <a:schemeClr val="bg1"/>
                </a:solidFill>
              </a:rPr>
              <a:t>:</a:t>
            </a:r>
          </a:p>
          <a:p>
            <a:endParaRPr lang="en-IN" sz="2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09d16a7-e2cf-4a70-894c-a48844ace1f1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54169748458E4EA39FC93A8F253304" ma:contentTypeVersion="9" ma:contentTypeDescription="Create a new document." ma:contentTypeScope="" ma:versionID="9be37e1e98bef41114e6d5b91bf25480">
  <xsd:schema xmlns:xsd="http://www.w3.org/2001/XMLSchema" xmlns:xs="http://www.w3.org/2001/XMLSchema" xmlns:p="http://schemas.microsoft.com/office/2006/metadata/properties" xmlns:ns3="109d16a7-e2cf-4a70-894c-a48844ace1f1" targetNamespace="http://schemas.microsoft.com/office/2006/metadata/properties" ma:root="true" ma:fieldsID="cbfe1105240c324f2f22a7f995bd8fe5" ns3:_="">
    <xsd:import namespace="109d16a7-e2cf-4a70-894c-a48844ace1f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9d16a7-e2cf-4a70-894c-a48844ace1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219B8B-B8DC-4499-A102-FEE74CD750CF}">
  <ds:schemaRefs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109d16a7-e2cf-4a70-894c-a48844ace1f1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F0C99C6-4BEC-412D-AA9A-6D922F6F8A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35D4B42-0E20-4E0D-9E7B-E31156F50F5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09d16a7-e2cf-4a70-894c-a48844ace1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837</Words>
  <Application>Microsoft Office PowerPoint</Application>
  <PresentationFormat>Custom</PresentationFormat>
  <Paragraphs>121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Barlow Medium</vt:lpstr>
      <vt:lpstr>Barlow</vt:lpstr>
      <vt:lpstr>Britannic Bold</vt:lpstr>
      <vt:lpstr>Barlow 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JALLIPALLI YASWANTH SIVA SAI VENKATA RAJENDRA-[CB.SC.U4CSE23622]</cp:lastModifiedBy>
  <cp:revision>25</cp:revision>
  <dcterms:created xsi:type="dcterms:W3CDTF">2024-10-26T19:12:14Z</dcterms:created>
  <dcterms:modified xsi:type="dcterms:W3CDTF">2024-10-28T14:53:36Z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0x010100B554169748458E4EA39FC93A8F253304</vt:lpwstr>
  </property>
</Properties>
</file>